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0" r:id="rId3"/>
    <p:sldId id="262" r:id="rId4"/>
    <p:sldId id="278" r:id="rId5"/>
    <p:sldId id="268" r:id="rId6"/>
    <p:sldId id="259" r:id="rId7"/>
    <p:sldId id="282" r:id="rId8"/>
    <p:sldId id="258" r:id="rId9"/>
    <p:sldId id="271" r:id="rId10"/>
    <p:sldId id="266" r:id="rId11"/>
    <p:sldId id="260" r:id="rId12"/>
    <p:sldId id="272" r:id="rId13"/>
    <p:sldId id="273" r:id="rId14"/>
    <p:sldId id="274" r:id="rId15"/>
    <p:sldId id="275" r:id="rId16"/>
    <p:sldId id="276" r:id="rId17"/>
    <p:sldId id="257" r:id="rId18"/>
    <p:sldId id="281" r:id="rId19"/>
    <p:sldId id="26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 autoAdjust="0"/>
  </p:normalViewPr>
  <p:slideViewPr>
    <p:cSldViewPr snapToGrid="0">
      <p:cViewPr varScale="1">
        <p:scale>
          <a:sx n="76" d="100"/>
          <a:sy n="76" d="100"/>
        </p:scale>
        <p:origin x="-90" y="-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339" y="551794"/>
            <a:ext cx="3033869" cy="2015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510" y="3372105"/>
            <a:ext cx="8643526" cy="1646302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2015 Annual Report</a:t>
            </a:r>
            <a:b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417703" y="5826954"/>
            <a:ext cx="6790448" cy="588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ADVOCATE • EDUCATE • CELEBRATE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68116" y="150518"/>
            <a:ext cx="8643526" cy="88429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TOUR DE FAT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</a:t>
            </a:r>
            <a:r>
              <a:rPr lang="en-US" sz="2400" b="1" dirty="0" smtClean="0"/>
              <a:t>CELEBRATE</a:t>
            </a:r>
            <a:endParaRPr lang="en-US" sz="2400" b="1" dirty="0"/>
          </a:p>
        </p:txBody>
      </p:sp>
      <p:pic>
        <p:nvPicPr>
          <p:cNvPr id="9" name="Picture 8" descr="KEV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297" y="493536"/>
            <a:ext cx="3922890" cy="51635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54" y="3432132"/>
            <a:ext cx="3832417" cy="253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73" y="1240077"/>
            <a:ext cx="2869476" cy="189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666" y="1377863"/>
            <a:ext cx="330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Raised $40,000 for SDCBC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948" y="750377"/>
            <a:ext cx="10318044" cy="865481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We Hosted </a:t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STATE &amp; NATIONAL MEETINGS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CELEBRATE</a:t>
            </a:r>
            <a:endParaRPr lang="en-US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848" y="1615858"/>
            <a:ext cx="2949025" cy="164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4704" y="1892769"/>
            <a:ext cx="3810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6" y="3257482"/>
            <a:ext cx="3218288" cy="181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591" y="1204158"/>
            <a:ext cx="8643526" cy="238007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GOLDEN GEAR AWARDS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2015</a:t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ADVOCATE </a:t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OF THE YEAR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</a:t>
            </a:r>
            <a:r>
              <a:rPr lang="en-US" sz="2400" b="1" dirty="0" smtClean="0"/>
              <a:t>CELEBRATE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68460" y="4158641"/>
            <a:ext cx="5135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Monique Lopez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591" y="1204158"/>
            <a:ext cx="8643526" cy="238007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GOLDEN GEAR AWARDS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COMMUNITY PARTNER </a:t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OF THE YEAR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</a:t>
            </a:r>
            <a:r>
              <a:rPr lang="en-US" sz="2400" b="1" dirty="0" smtClean="0"/>
              <a:t>CELEBRATE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08538" y="4070959"/>
            <a:ext cx="1752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/>
              <a:t>REI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591" y="1204158"/>
            <a:ext cx="8643526" cy="238007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GOLDEN GEAR AWARDS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PUBLIC PARTNER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 THE YEAR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</a:t>
            </a:r>
            <a:r>
              <a:rPr lang="en-US" sz="2400" b="1" dirty="0" smtClean="0"/>
              <a:t>CELEBRATE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93512" y="4334005"/>
            <a:ext cx="5004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City of National City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591" y="1204158"/>
            <a:ext cx="8643526" cy="238007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GOLDEN GEAR AWARDS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BIKE FRIENDLY BUSINESS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 THE YEAR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</a:t>
            </a:r>
            <a:r>
              <a:rPr lang="en-US" sz="2400" b="1" dirty="0" smtClean="0"/>
              <a:t>CELEBRATE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30882" y="4196219"/>
            <a:ext cx="5273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TREK Bicycle Superstore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2591" y="1204158"/>
            <a:ext cx="8643526" cy="238007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GOLDEN GEAR AWARDS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VOLUNTEER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 THE YEAR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</a:t>
            </a:r>
            <a:r>
              <a:rPr lang="en-US" sz="2400" b="1" dirty="0" smtClean="0"/>
              <a:t>CELEBRATE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4271375"/>
            <a:ext cx="2863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Mike Samyn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476" y="263407"/>
            <a:ext cx="8643526" cy="88429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THANKS TO OUR SPONSORS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CELEBRATE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32" y="1284111"/>
            <a:ext cx="1211439" cy="1567191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338" y="2855913"/>
            <a:ext cx="15875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0675" y="3533775"/>
            <a:ext cx="355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78113" y="1912938"/>
            <a:ext cx="8890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5450" y="3070225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06838" y="4427538"/>
            <a:ext cx="11049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03713" y="1916113"/>
            <a:ext cx="800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87047" y="1724672"/>
            <a:ext cx="20447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4204" y="3512020"/>
            <a:ext cx="1524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76315" y="2492434"/>
            <a:ext cx="1574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2015 Financials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125" y="1446605"/>
            <a:ext cx="8596668" cy="3880773"/>
          </a:xfrm>
        </p:spPr>
        <p:txBody>
          <a:bodyPr>
            <a:normAutofit lnSpcReduction="10000"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457200" lvl="1" indent="0">
              <a:buNone/>
            </a:pPr>
            <a:r>
              <a:rPr lang="en-US" b="1" dirty="0"/>
              <a:t>Financial Support total: $350,145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Events: $131,867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Grants $171,510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Membership $17,488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Gifts $29,280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Expenses total: $</a:t>
            </a:r>
            <a:r>
              <a:rPr lang="en-US" b="1" dirty="0" smtClean="0"/>
              <a:t>310,536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Membership&amp; development $78,624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Programs $150,177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Operations $81,735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99" y="4997537"/>
            <a:ext cx="21526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73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662" y="216370"/>
            <a:ext cx="8643526" cy="88429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Remember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3387" y="6107487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CELEBRATE</a:t>
            </a:r>
            <a:endParaRPr lang="en-US" sz="2400" dirty="0"/>
          </a:p>
        </p:txBody>
      </p:sp>
      <p:pic>
        <p:nvPicPr>
          <p:cNvPr id="6" name="Picture 5" descr="ToH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42" y="1295474"/>
            <a:ext cx="5768622" cy="3822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926" y="5202296"/>
            <a:ext cx="6246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b="1" dirty="0" smtClean="0"/>
              <a:t>We remember and dedicate this report to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Johan Wangbichler…Hans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Andy\Pictures\H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197" y="1307629"/>
            <a:ext cx="2273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Our Mission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The San Diego County Bicycle Coalition advocates for and protects the rights of all people who ride bicycles. We promote bicycling as a mainstream, safe and enjoyable form of transportation and recreation.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4279552"/>
            <a:ext cx="30353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18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019" y="247762"/>
            <a:ext cx="8643526" cy="884296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2015 SDCBC BOARD Of Directors 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CELEBRATE</a:t>
            </a:r>
            <a:endParaRPr lang="en-US" sz="2400" dirty="0"/>
          </a:p>
        </p:txBody>
      </p:sp>
      <p:pic>
        <p:nvPicPr>
          <p:cNvPr id="6" name="Picture 5" descr="_BTN0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40" y="1246892"/>
            <a:ext cx="6347321" cy="4204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9260" y="1415441"/>
            <a:ext cx="26179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Kevin Wood, Chair</a:t>
            </a:r>
          </a:p>
          <a:p>
            <a:r>
              <a:rPr lang="en-US" sz="1200" dirty="0" smtClean="0"/>
              <a:t>Judi Tentor, Vice-Chair</a:t>
            </a:r>
          </a:p>
          <a:p>
            <a:r>
              <a:rPr lang="en-US" sz="1200" dirty="0" smtClean="0"/>
              <a:t>Maria Olivas, Secretary</a:t>
            </a:r>
          </a:p>
          <a:p>
            <a:r>
              <a:rPr lang="en-US" sz="1200" dirty="0" smtClean="0"/>
              <a:t>Carrie Stemrich, Treasurer</a:t>
            </a:r>
          </a:p>
          <a:p>
            <a:r>
              <a:rPr lang="en-US" sz="1200" dirty="0" smtClean="0"/>
              <a:t>Khalisa Bolling, Advocacy</a:t>
            </a:r>
          </a:p>
          <a:p>
            <a:r>
              <a:rPr lang="en-US" sz="1200" dirty="0" smtClean="0"/>
              <a:t>Howard LaGrange, Regional Bike/Walk Alliance</a:t>
            </a:r>
          </a:p>
          <a:p>
            <a:r>
              <a:rPr lang="en-US" sz="1200" dirty="0" smtClean="0"/>
              <a:t>Jim Baross, Education</a:t>
            </a:r>
          </a:p>
          <a:p>
            <a:r>
              <a:rPr lang="en-US" sz="1200" dirty="0" smtClean="0"/>
              <a:t>Board Members:</a:t>
            </a:r>
          </a:p>
          <a:p>
            <a:r>
              <a:rPr lang="en-US" sz="1400" dirty="0" smtClean="0"/>
              <a:t>Serge Issakov</a:t>
            </a:r>
          </a:p>
          <a:p>
            <a:r>
              <a:rPr lang="en-US" sz="1400" dirty="0" smtClean="0"/>
              <a:t>Randy Van Vleck</a:t>
            </a:r>
          </a:p>
          <a:p>
            <a:r>
              <a:rPr lang="en-US" sz="1400" dirty="0" smtClean="0"/>
              <a:t>Elayne Fowler</a:t>
            </a:r>
          </a:p>
          <a:p>
            <a:r>
              <a:rPr lang="en-US" sz="1400" dirty="0" smtClean="0"/>
              <a:t>Myles Pomeroy</a:t>
            </a:r>
          </a:p>
          <a:p>
            <a:r>
              <a:rPr lang="en-US" sz="1400" dirty="0" smtClean="0"/>
              <a:t>Stephan Vance</a:t>
            </a:r>
          </a:p>
          <a:p>
            <a:r>
              <a:rPr lang="en-US" sz="1400" dirty="0" smtClean="0"/>
              <a:t>David Nichols</a:t>
            </a:r>
          </a:p>
          <a:p>
            <a:r>
              <a:rPr lang="en-US" sz="1400" dirty="0" smtClean="0"/>
              <a:t>Robert Leone</a:t>
            </a:r>
          </a:p>
          <a:p>
            <a:r>
              <a:rPr lang="en-US" sz="1400" dirty="0" smtClean="0"/>
              <a:t>Travis Pritchard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019" y="247762"/>
            <a:ext cx="8643526" cy="88429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SDCBC STAFF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2924" y="6201923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CELEBRATE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58" y="1276802"/>
            <a:ext cx="5812078" cy="4341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0258" y="5832591"/>
            <a:ext cx="6438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Michelle Luellen, Erin Stephens, Kevin Baross, Andy Hanshaw, Corey Hart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27005" y="197556"/>
            <a:ext cx="8643526" cy="88429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ADVOCATE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CELEBRATE</a:t>
            </a:r>
            <a:endParaRPr lang="en-US" sz="2400" dirty="0"/>
          </a:p>
        </p:txBody>
      </p:sp>
      <p:pic>
        <p:nvPicPr>
          <p:cNvPr id="5122" name="Picture 2" descr="C:\Users\Andy\Pictures\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53" y="1178327"/>
            <a:ext cx="2433858" cy="367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dy\Pictures\Coronado Bike Ride.10-17-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17" y="3693404"/>
            <a:ext cx="3106453" cy="16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95" y="998247"/>
            <a:ext cx="3256962" cy="244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03507" y="1590805"/>
            <a:ext cx="41085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2015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Bike lanes added countywide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Attended dozens of regional meetings to advocate for safer, more accessible and connected bikeways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Advocated for transportation  funding at federal, state, regional and local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Advocated for City of San Diego Climate Action Plan calling for 6% bicycle commute mode share by 2020 and 18% by 2035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Advocated for </a:t>
            </a:r>
            <a:r>
              <a:rPr lang="en-US" dirty="0" err="1" smtClean="0"/>
              <a:t>contiuned</a:t>
            </a:r>
            <a:r>
              <a:rPr lang="en-US" dirty="0" smtClean="0"/>
              <a:t> progress of regional bikeways in Uptown, North Park, Coastal Rail Trail and </a:t>
            </a:r>
            <a:r>
              <a:rPr lang="en-US" dirty="0" err="1" smtClean="0"/>
              <a:t>Bayshore</a:t>
            </a:r>
            <a:r>
              <a:rPr lang="en-US" dirty="0" smtClean="0"/>
              <a:t> Bikeway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296" y="263407"/>
            <a:ext cx="8643526" cy="88429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EDUCATE: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</a:t>
            </a:r>
            <a:r>
              <a:rPr lang="en-US" sz="2400" b="1" dirty="0" smtClean="0"/>
              <a:t>EDUCATE</a:t>
            </a:r>
            <a:r>
              <a:rPr lang="en-US" sz="2400" dirty="0" smtClean="0"/>
              <a:t> • CELEBRATE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818356" y="425466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In 2015 we reached </a:t>
            </a:r>
            <a:r>
              <a:rPr lang="en-US" b="1" dirty="0" smtClean="0"/>
              <a:t>4175</a:t>
            </a:r>
            <a:r>
              <a:rPr lang="en-US" dirty="0" smtClean="0"/>
              <a:t> </a:t>
            </a:r>
            <a:r>
              <a:rPr lang="en-US" dirty="0"/>
              <a:t>people </a:t>
            </a:r>
            <a:r>
              <a:rPr lang="en-US" dirty="0" smtClean="0"/>
              <a:t>(</a:t>
            </a:r>
            <a:r>
              <a:rPr lang="en-US" dirty="0"/>
              <a:t>adults and </a:t>
            </a:r>
            <a:r>
              <a:rPr lang="en-US" dirty="0" smtClean="0"/>
              <a:t>children) </a:t>
            </a:r>
            <a:r>
              <a:rPr lang="en-US" dirty="0"/>
              <a:t>through education programming from Oceanside to San </a:t>
            </a:r>
            <a:r>
              <a:rPr lang="en-US" dirty="0" err="1"/>
              <a:t>Ysidro</a:t>
            </a:r>
            <a:r>
              <a:rPr lang="en-US" dirty="0"/>
              <a:t> to Lemon Grove. </a:t>
            </a:r>
            <a:r>
              <a:rPr lang="en-US" dirty="0" smtClean="0"/>
              <a:t>We conducted dozens of Bike Rodeos</a:t>
            </a:r>
            <a:r>
              <a:rPr lang="en-US" dirty="0"/>
              <a:t>, </a:t>
            </a:r>
            <a:r>
              <a:rPr lang="en-US" dirty="0" smtClean="0"/>
              <a:t>Community Bike Rides and Safety Assemblies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30" y="1160703"/>
            <a:ext cx="4735749" cy="2805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08" y="1265129"/>
            <a:ext cx="2701436" cy="27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73" y="283924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CELEBRATE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01" y="5311361"/>
            <a:ext cx="21526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76" y="1209275"/>
            <a:ext cx="6112701" cy="41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8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8636" y="225777"/>
            <a:ext cx="8878709" cy="88429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BIKE MONTH MAY 2015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778" y="5986878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CELEBRATE</a:t>
            </a:r>
            <a:endParaRPr lang="en-US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635" y="1768592"/>
            <a:ext cx="1837281" cy="238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423334" y="4210760"/>
            <a:ext cx="3716108" cy="588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BikeLife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Magazine Launch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295" y="4242682"/>
            <a:ext cx="1458632" cy="158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Andy\Pictures\Bike Month Proclamation 2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4" y="1526280"/>
            <a:ext cx="3434745" cy="2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5117629"/>
            <a:ext cx="2152037" cy="14299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9778" y="6080952"/>
            <a:ext cx="6790448" cy="588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ADVOCATE • EDUCATE • </a:t>
            </a:r>
            <a:r>
              <a:rPr lang="en-US" sz="2400" b="1" dirty="0" smtClean="0"/>
              <a:t>CELEBRATE</a:t>
            </a:r>
            <a:endParaRPr lang="en-US" sz="2400" b="1" dirty="0"/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9439" y="2923292"/>
            <a:ext cx="4440414" cy="3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2386" y="183621"/>
            <a:ext cx="24638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0719" y="3536174"/>
            <a:ext cx="3563232" cy="24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051" y="2518774"/>
            <a:ext cx="3782255" cy="257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41" y="1555916"/>
            <a:ext cx="2364982" cy="236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06" y="634296"/>
            <a:ext cx="4393347" cy="2901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1978" y="634296"/>
            <a:ext cx="3294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Raised $72,000 for SDCBC Programs at 8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Annual Bike The Bay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</TotalTime>
  <Words>421</Words>
  <Application>Microsoft Office PowerPoint</Application>
  <PresentationFormat>Custom</PresentationFormat>
  <Paragraphs>84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Facet</vt:lpstr>
      <vt:lpstr>2015 Annual Report </vt:lpstr>
      <vt:lpstr>Our Mission</vt:lpstr>
      <vt:lpstr>2015 SDCBC BOARD Of Directors </vt:lpstr>
      <vt:lpstr>SDCBC STAFF </vt:lpstr>
      <vt:lpstr>ADVOCATE</vt:lpstr>
      <vt:lpstr>EDUCATE: </vt:lpstr>
      <vt:lpstr>CELEBRATE</vt:lpstr>
      <vt:lpstr>BIKE MONTH MAY 2015</vt:lpstr>
      <vt:lpstr>PowerPoint Presentation</vt:lpstr>
      <vt:lpstr>TOUR DE FAT</vt:lpstr>
      <vt:lpstr>We Hosted  STATE &amp; NATIONAL MEETINGS</vt:lpstr>
      <vt:lpstr>GOLDEN GEAR AWARDS 2015 ADVOCATE  OF THE YEAR</vt:lpstr>
      <vt:lpstr>GOLDEN GEAR AWARDS  COMMUNITY PARTNER  OF THE YEAR</vt:lpstr>
      <vt:lpstr>GOLDEN GEAR AWARDS  PUBLIC PARTNER  OF THE YEAR</vt:lpstr>
      <vt:lpstr>GOLDEN GEAR AWARDS  BIKE FRIENDLY BUSINESS OF THE YEAR</vt:lpstr>
      <vt:lpstr>GOLDEN GEAR AWARDS  VOLUNTEER OF THE YEAR</vt:lpstr>
      <vt:lpstr>THANKS TO OUR SPONSORS</vt:lpstr>
      <vt:lpstr>2015 Financials</vt:lpstr>
      <vt:lpstr>We Remember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</dc:creator>
  <cp:lastModifiedBy>Windows User</cp:lastModifiedBy>
  <cp:revision>34</cp:revision>
  <dcterms:created xsi:type="dcterms:W3CDTF">2015-12-09T18:37:17Z</dcterms:created>
  <dcterms:modified xsi:type="dcterms:W3CDTF">2016-11-17T01:00:42Z</dcterms:modified>
</cp:coreProperties>
</file>